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68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ydia Steiner" initials="LS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4" d="100"/>
          <a:sy n="44" d="100"/>
        </p:scale>
        <p:origin x="-624" y="-108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09:03.640" idx="1">
    <p:pos x="4932" y="6016"/>
    <p:text>is not really relevant to our topic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6:16:53.676" idx="2">
    <p:pos x="2996" y="3088"/>
    <p:text>Because RNA is unstable 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5-05T18:20:21.014" idx="3">
    <p:pos x="7605" y="3712"/>
    <p:text>I dont really like this title yet. Maybe you find the right words…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510430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Phylotypic</a:t>
            </a:r>
            <a:r>
              <a:rPr lang="en-US" baseline="0" dirty="0" smtClean="0"/>
              <a:t> stage: developmental period in mid-embryogenesis where related species within a phylum (</a:t>
            </a:r>
            <a:r>
              <a:rPr lang="en-US" baseline="0" dirty="0" err="1" smtClean="0"/>
              <a:t>Tierstamm</a:t>
            </a:r>
            <a:r>
              <a:rPr lang="en-US" baseline="0" dirty="0" smtClean="0"/>
              <a:t>), highest resemblance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64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12" name="Autor:in und Datum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13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ufstel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Aufstellung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akt (groß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100 %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6" name="Fakte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Fakten</a:t>
            </a:r>
          </a:p>
        </p:txBody>
      </p:sp>
      <p:sp>
        <p:nvSpPr>
          <p:cNvPr id="107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Quellenangab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4224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Quellenangabe</a:t>
            </a:r>
          </a:p>
        </p:txBody>
      </p:sp>
      <p:sp>
        <p:nvSpPr>
          <p:cNvPr id="115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 Next Demi Bold"/>
              </a:defRPr>
            </a:lvl5pPr>
          </a:lstStyle>
          <a:p>
            <a:r>
              <a:t>„Bemerkenswert“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Zwei Quallen vor rosafarbenem Hintergrund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4" name="Zwei sich berührende Quallen vor dunkelblauem Hintergrund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Zwei Quallen vor blauem Hintergrund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wei sich berührende Quallen vor dunkelblauem Hintergr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or:in und Datum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Autor:in und Datum</a:t>
            </a:r>
          </a:p>
        </p:txBody>
      </p:sp>
      <p:sp>
        <p:nvSpPr>
          <p:cNvPr id="23" name="Titel der Präsentation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Titel der Präsentation</a:t>
            </a:r>
          </a:p>
        </p:txBody>
      </p:sp>
      <p:sp>
        <p:nvSpPr>
          <p:cNvPr id="2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Präsentationsuntertitel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Zwei Quallen vor blauem Hintergrund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34" name="Textebene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Folien-Untertitel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43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44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bene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olien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Folientitel</a:t>
            </a:r>
          </a:p>
        </p:txBody>
      </p:sp>
      <p:sp>
        <p:nvSpPr>
          <p:cNvPr id="61" name="Textebene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63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el des Abschnitts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Titel des Abschnitts</a:t>
            </a:r>
          </a:p>
        </p:txBody>
      </p:sp>
      <p:sp>
        <p:nvSpPr>
          <p:cNvPr id="71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olientitel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Folientitel</a:t>
            </a:r>
          </a:p>
        </p:txBody>
      </p:sp>
      <p:sp>
        <p:nvSpPr>
          <p:cNvPr id="79" name="Folien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Folien-Untertitel</a:t>
            </a:r>
          </a:p>
        </p:txBody>
      </p:sp>
      <p:sp>
        <p:nvSpPr>
          <p:cNvPr id="8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genda-Titel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Agenda-Titel</a:t>
            </a:r>
          </a:p>
        </p:txBody>
      </p:sp>
      <p:sp>
        <p:nvSpPr>
          <p:cNvPr id="88" name="Agenda-Untertitel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Agenda-Untertitel</a:t>
            </a:r>
          </a:p>
        </p:txBody>
      </p:sp>
      <p:sp>
        <p:nvSpPr>
          <p:cNvPr id="89" name="Textebene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Agendathemen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titel"/>
          <p:cNvSpPr txBox="1">
            <a:spLocks noGrp="1"/>
          </p:cNvSpPr>
          <p:nvPr>
            <p:ph type="title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Folientitel</a:t>
            </a:r>
          </a:p>
        </p:txBody>
      </p:sp>
      <p:sp>
        <p:nvSpPr>
          <p:cNvPr id="3" name="Textebene 1…"/>
          <p:cNvSpPr txBox="1">
            <a:spLocks noGrp="1"/>
          </p:cNvSpPr>
          <p:nvPr>
            <p:ph type="body" idx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Text für Folienpunkt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7B4E4"/>
            </a:gs>
            <a:gs pos="44712">
              <a:srgbClr val="ABDAF2"/>
            </a:gs>
            <a:gs pos="100000">
              <a:srgbClr val="FFFFFF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ject Proposal"/>
          <p:cNvSpPr txBox="1">
            <a:spLocks noGrp="1"/>
          </p:cNvSpPr>
          <p:nvPr>
            <p:ph type="title"/>
          </p:nvPr>
        </p:nvSpPr>
        <p:spPr>
          <a:xfrm>
            <a:off x="1270000" y="1383226"/>
            <a:ext cx="10131215" cy="2013456"/>
          </a:xfrm>
          <a:prstGeom prst="rect">
            <a:avLst/>
          </a:prstGeom>
        </p:spPr>
        <p:txBody>
          <a:bodyPr/>
          <a:lstStyle>
            <a:lvl1pPr defTabSz="2121354">
              <a:lnSpc>
                <a:spcPct val="90000"/>
              </a:lnSpc>
              <a:defRPr sz="10962" spc="-32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rPr dirty="0"/>
              <a:t>Project Proposal</a:t>
            </a:r>
          </a:p>
        </p:txBody>
      </p:sp>
      <p:sp>
        <p:nvSpPr>
          <p:cNvPr id="151" name="TRAs expression in Human Embryo Cells"/>
          <p:cNvSpPr txBox="1">
            <a:spLocks noGrp="1"/>
          </p:cNvSpPr>
          <p:nvPr>
            <p:ph type="body" sz="quarter" idx="1"/>
          </p:nvPr>
        </p:nvSpPr>
        <p:spPr>
          <a:xfrm>
            <a:off x="1270000" y="4267200"/>
            <a:ext cx="9652000" cy="27275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rPr dirty="0"/>
              <a:t>TRAs expression in Human Embryo Cells</a:t>
            </a:r>
          </a:p>
        </p:txBody>
      </p:sp>
      <p:sp>
        <p:nvSpPr>
          <p:cNvPr id="152" name="Alina Aksianova, Letizia Holube, Nina Bank, Lydia Steiner"/>
          <p:cNvSpPr txBox="1">
            <a:spLocks noGrp="1"/>
          </p:cNvSpPr>
          <p:nvPr>
            <p:ph type="body" idx="21"/>
          </p:nvPr>
        </p:nvSpPr>
        <p:spPr>
          <a:xfrm>
            <a:off x="1270000" y="11991465"/>
            <a:ext cx="9652000" cy="1016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 defTabSz="437514">
              <a:defRPr sz="2862"/>
            </a:lvl1pPr>
          </a:lstStyle>
          <a:p>
            <a:r>
              <a:rPr dirty="0"/>
              <a:t>Alina </a:t>
            </a:r>
            <a:r>
              <a:rPr dirty="0" err="1"/>
              <a:t>Aksianova</a:t>
            </a:r>
            <a:r>
              <a:t>, Letizia Holube, Nina Bank, Lydia Steiner </a:t>
            </a:r>
          </a:p>
        </p:txBody>
      </p:sp>
      <p:sp>
        <p:nvSpPr>
          <p:cNvPr id="153" name="Data Statistics SS 2022…"/>
          <p:cNvSpPr txBox="1"/>
          <p:nvPr/>
        </p:nvSpPr>
        <p:spPr>
          <a:xfrm>
            <a:off x="13529639" y="2377325"/>
            <a:ext cx="10215779" cy="341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Statistics SS 2022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Supervisor: Dr. Dinkelacker</a:t>
            </a:r>
          </a:p>
          <a:p>
            <a:pPr algn="r"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Tutor: Ian ?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89310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Timeline</a:t>
            </a:r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9" name="Week 1"/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1</a:t>
            </a:r>
          </a:p>
        </p:txBody>
      </p:sp>
      <p:sp>
        <p:nvSpPr>
          <p:cNvPr id="190" name="Week 2-3"/>
          <p:cNvSpPr/>
          <p:nvPr/>
        </p:nvSpPr>
        <p:spPr>
          <a:xfrm>
            <a:off x="5158715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2-3</a:t>
            </a:r>
          </a:p>
        </p:txBody>
      </p:sp>
      <p:sp>
        <p:nvSpPr>
          <p:cNvPr id="191" name="Week 4-6"/>
          <p:cNvSpPr/>
          <p:nvPr/>
        </p:nvSpPr>
        <p:spPr>
          <a:xfrm>
            <a:off x="10664887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4-6</a:t>
            </a:r>
          </a:p>
        </p:txBody>
      </p:sp>
      <p:sp>
        <p:nvSpPr>
          <p:cNvPr id="192" name="Week 7-8"/>
          <p:cNvSpPr/>
          <p:nvPr/>
        </p:nvSpPr>
        <p:spPr>
          <a:xfrm>
            <a:off x="16396762" y="3663746"/>
            <a:ext cx="1657362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7-8</a:t>
            </a:r>
          </a:p>
        </p:txBody>
      </p:sp>
      <p:sp>
        <p:nvSpPr>
          <p:cNvPr id="193" name="13.07. 2022"/>
          <p:cNvSpPr/>
          <p:nvPr/>
        </p:nvSpPr>
        <p:spPr>
          <a:xfrm>
            <a:off x="19893458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13.07.</a:t>
            </a:r>
            <a:br/>
            <a:r>
              <a:t>2022</a:t>
            </a:r>
          </a:p>
        </p:txBody>
      </p:sp>
      <p:sp>
        <p:nvSpPr>
          <p:cNvPr id="194" name="Linie"/>
          <p:cNvSpPr/>
          <p:nvPr/>
        </p:nvSpPr>
        <p:spPr>
          <a:xfrm flipV="1">
            <a:off x="1993560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5" name="Linie"/>
          <p:cNvSpPr/>
          <p:nvPr/>
        </p:nvSpPr>
        <p:spPr>
          <a:xfrm flipV="1">
            <a:off x="5987395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6" name="Linie"/>
          <p:cNvSpPr/>
          <p:nvPr/>
        </p:nvSpPr>
        <p:spPr>
          <a:xfrm flipV="1">
            <a:off x="1149356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7" name="Linie"/>
          <p:cNvSpPr/>
          <p:nvPr/>
        </p:nvSpPr>
        <p:spPr>
          <a:xfrm flipV="1">
            <a:off x="17225442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8" name="Linie"/>
          <p:cNvSpPr/>
          <p:nvPr/>
        </p:nvSpPr>
        <p:spPr>
          <a:xfrm flipV="1">
            <a:off x="2072213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9" name="Data Camp…"/>
          <p:cNvSpPr/>
          <p:nvPr/>
        </p:nvSpPr>
        <p:spPr>
          <a:xfrm>
            <a:off x="498532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Camp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Github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</a:t>
            </a:r>
          </a:p>
        </p:txBody>
      </p:sp>
      <p:sp>
        <p:nvSpPr>
          <p:cNvPr id="200" name="Data Exploration…"/>
          <p:cNvSpPr/>
          <p:nvPr/>
        </p:nvSpPr>
        <p:spPr>
          <a:xfrm>
            <a:off x="4492367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Data Exploration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dirty="0"/>
              <a:t>Quality Control</a:t>
            </a:r>
          </a:p>
        </p:txBody>
      </p:sp>
      <p:sp>
        <p:nvSpPr>
          <p:cNvPr id="201" name="PCA, heatmaps…"/>
          <p:cNvSpPr/>
          <p:nvPr/>
        </p:nvSpPr>
        <p:spPr>
          <a:xfrm>
            <a:off x="9299339" y="10051549"/>
            <a:ext cx="461416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PCA, heatmaps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k-means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differential gene expression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Compare to literature</a:t>
            </a:r>
          </a:p>
        </p:txBody>
      </p:sp>
      <p:sp>
        <p:nvSpPr>
          <p:cNvPr id="202" name="Bug Fixes…"/>
          <p:cNvSpPr/>
          <p:nvPr/>
        </p:nvSpPr>
        <p:spPr>
          <a:xfrm>
            <a:off x="15258243" y="10051550"/>
            <a:ext cx="393440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Bug Fixes</a:t>
            </a:r>
          </a:p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Finish presentation and report</a:t>
            </a:r>
          </a:p>
        </p:txBody>
      </p:sp>
      <p:sp>
        <p:nvSpPr>
          <p:cNvPr id="203" name="Presentation"/>
          <p:cNvSpPr/>
          <p:nvPr/>
        </p:nvSpPr>
        <p:spPr>
          <a:xfrm>
            <a:off x="19498546" y="10051550"/>
            <a:ext cx="2447183" cy="3114900"/>
          </a:xfrm>
          <a:prstGeom prst="roundRect">
            <a:avLst>
              <a:gd name="adj" fmla="val 9546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15267393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melin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Timeline</a:t>
            </a:r>
          </a:p>
        </p:txBody>
      </p:sp>
      <p:sp>
        <p:nvSpPr>
          <p:cNvPr id="188" name="Pfeil"/>
          <p:cNvSpPr/>
          <p:nvPr/>
        </p:nvSpPr>
        <p:spPr>
          <a:xfrm>
            <a:off x="514294" y="7001366"/>
            <a:ext cx="23355412" cy="1270001"/>
          </a:xfrm>
          <a:prstGeom prst="rightArrow">
            <a:avLst>
              <a:gd name="adj1" fmla="val 32000"/>
              <a:gd name="adj2" fmla="val 64000"/>
            </a:avLst>
          </a:prstGeom>
          <a:gradFill>
            <a:gsLst>
              <a:gs pos="0">
                <a:srgbClr val="57B4E4"/>
              </a:gs>
              <a:gs pos="58866">
                <a:srgbClr val="ABDAF2"/>
              </a:gs>
              <a:gs pos="100000">
                <a:srgbClr val="FFFFFF"/>
              </a:gs>
            </a:gsLst>
            <a:lin ang="108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89" name="Week 1"/>
          <p:cNvSpPr/>
          <p:nvPr/>
        </p:nvSpPr>
        <p:spPr>
          <a:xfrm>
            <a:off x="1164880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1</a:t>
            </a:r>
          </a:p>
        </p:txBody>
      </p:sp>
      <p:sp>
        <p:nvSpPr>
          <p:cNvPr id="190" name="Week 2-3"/>
          <p:cNvSpPr/>
          <p:nvPr/>
        </p:nvSpPr>
        <p:spPr>
          <a:xfrm>
            <a:off x="5158715" y="3663746"/>
            <a:ext cx="1657361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2-3</a:t>
            </a:r>
          </a:p>
        </p:txBody>
      </p:sp>
      <p:sp>
        <p:nvSpPr>
          <p:cNvPr id="191" name="Week 4-6"/>
          <p:cNvSpPr/>
          <p:nvPr/>
        </p:nvSpPr>
        <p:spPr>
          <a:xfrm>
            <a:off x="10664887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4-6</a:t>
            </a:r>
          </a:p>
        </p:txBody>
      </p:sp>
      <p:sp>
        <p:nvSpPr>
          <p:cNvPr id="192" name="Week 7-8"/>
          <p:cNvSpPr/>
          <p:nvPr/>
        </p:nvSpPr>
        <p:spPr>
          <a:xfrm>
            <a:off x="16396762" y="3663746"/>
            <a:ext cx="1657362" cy="1557437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Week</a:t>
            </a:r>
            <a:br/>
            <a:r>
              <a:t>7-8</a:t>
            </a:r>
          </a:p>
        </p:txBody>
      </p:sp>
      <p:sp>
        <p:nvSpPr>
          <p:cNvPr id="193" name="13.07. 2022"/>
          <p:cNvSpPr/>
          <p:nvPr/>
        </p:nvSpPr>
        <p:spPr>
          <a:xfrm>
            <a:off x="19893458" y="3663746"/>
            <a:ext cx="1657361" cy="1557438"/>
          </a:xfrm>
          <a:prstGeom prst="roundRect">
            <a:avLst>
              <a:gd name="adj" fmla="val 15000"/>
            </a:avLst>
          </a:prstGeom>
          <a:solidFill>
            <a:srgbClr val="87CCE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13.07.</a:t>
            </a:r>
            <a:br/>
            <a:r>
              <a:t>2022</a:t>
            </a:r>
          </a:p>
        </p:txBody>
      </p:sp>
      <p:sp>
        <p:nvSpPr>
          <p:cNvPr id="194" name="Linie"/>
          <p:cNvSpPr/>
          <p:nvPr/>
        </p:nvSpPr>
        <p:spPr>
          <a:xfrm flipV="1">
            <a:off x="1993560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5" name="Linie"/>
          <p:cNvSpPr/>
          <p:nvPr/>
        </p:nvSpPr>
        <p:spPr>
          <a:xfrm flipV="1">
            <a:off x="5987395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6" name="Linie"/>
          <p:cNvSpPr/>
          <p:nvPr/>
        </p:nvSpPr>
        <p:spPr>
          <a:xfrm flipV="1">
            <a:off x="1149356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7" name="Linie"/>
          <p:cNvSpPr/>
          <p:nvPr/>
        </p:nvSpPr>
        <p:spPr>
          <a:xfrm flipV="1">
            <a:off x="17225442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8" name="Linie"/>
          <p:cNvSpPr/>
          <p:nvPr/>
        </p:nvSpPr>
        <p:spPr>
          <a:xfrm flipV="1">
            <a:off x="20722137" y="5349182"/>
            <a:ext cx="1" cy="4726769"/>
          </a:xfrm>
          <a:prstGeom prst="line">
            <a:avLst/>
          </a:prstGeom>
          <a:ln w="76200">
            <a:solidFill>
              <a:srgbClr val="87CCE4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9" name="Data Camp…"/>
          <p:cNvSpPr/>
          <p:nvPr/>
        </p:nvSpPr>
        <p:spPr>
          <a:xfrm>
            <a:off x="498532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Camp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Github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Organization</a:t>
            </a:r>
          </a:p>
        </p:txBody>
      </p:sp>
      <p:sp>
        <p:nvSpPr>
          <p:cNvPr id="200" name="Data Exploration…"/>
          <p:cNvSpPr/>
          <p:nvPr/>
        </p:nvSpPr>
        <p:spPr>
          <a:xfrm>
            <a:off x="4492367" y="10051550"/>
            <a:ext cx="2990057" cy="3114900"/>
          </a:xfrm>
          <a:prstGeom prst="roundRect">
            <a:avLst>
              <a:gd name="adj" fmla="val 7813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Data Exploration</a:t>
            </a:r>
          </a:p>
          <a:p>
            <a:pPr marL="355600" indent="-355600" algn="l" defTabSz="457200">
              <a:buClr>
                <a:srgbClr val="000000"/>
              </a:buClr>
              <a:buSzPct val="100000"/>
              <a:buChar char="•"/>
              <a:defRPr sz="29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Quality Control</a:t>
            </a:r>
          </a:p>
        </p:txBody>
      </p:sp>
      <p:sp>
        <p:nvSpPr>
          <p:cNvPr id="201" name="PCA, heatmaps…"/>
          <p:cNvSpPr/>
          <p:nvPr/>
        </p:nvSpPr>
        <p:spPr>
          <a:xfrm>
            <a:off x="9299339" y="10051549"/>
            <a:ext cx="461416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PCA, heatmaps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k-means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differential gene expression</a:t>
            </a:r>
          </a:p>
          <a:p>
            <a:pPr marL="372533" indent="-372533" algn="l" defTabSz="457200">
              <a:buClr>
                <a:srgbClr val="000000"/>
              </a:buClr>
              <a:buSzPct val="100000"/>
              <a:buChar char="•"/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Compare to literature</a:t>
            </a:r>
          </a:p>
        </p:txBody>
      </p:sp>
      <p:sp>
        <p:nvSpPr>
          <p:cNvPr id="202" name="Bug Fixes…"/>
          <p:cNvSpPr/>
          <p:nvPr/>
        </p:nvSpPr>
        <p:spPr>
          <a:xfrm>
            <a:off x="15258243" y="10051550"/>
            <a:ext cx="3934400" cy="3114900"/>
          </a:xfrm>
          <a:prstGeom prst="roundRect">
            <a:avLst>
              <a:gd name="adj" fmla="val 7500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Bug Fixes</a:t>
            </a:r>
          </a:p>
          <a:p>
            <a:pPr marL="360891" indent="-360891" algn="l" defTabSz="457200">
              <a:buClr>
                <a:srgbClr val="000000"/>
              </a:buClr>
              <a:buSzPct val="100000"/>
              <a:buChar char="•"/>
              <a:defRPr sz="31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Finish presentation and report</a:t>
            </a:r>
          </a:p>
        </p:txBody>
      </p:sp>
      <p:sp>
        <p:nvSpPr>
          <p:cNvPr id="203" name="Presentation"/>
          <p:cNvSpPr/>
          <p:nvPr/>
        </p:nvSpPr>
        <p:spPr>
          <a:xfrm>
            <a:off x="19498546" y="10051550"/>
            <a:ext cx="2447183" cy="3114900"/>
          </a:xfrm>
          <a:prstGeom prst="roundRect">
            <a:avLst>
              <a:gd name="adj" fmla="val 9546"/>
            </a:avLst>
          </a:prstGeom>
          <a:solidFill>
            <a:srgbClr val="87CCE4">
              <a:alpha val="72126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457200">
              <a:defRPr sz="3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r>
              <a:t>Presentation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93553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R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TRAs</a:t>
            </a:r>
          </a:p>
        </p:txBody>
      </p:sp>
      <p:sp>
        <p:nvSpPr>
          <p:cNvPr id="156" name="Tissue Restricted Antigen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Tissue Restricted Antigenes</a:t>
            </a:r>
          </a:p>
        </p:txBody>
      </p:sp>
      <p:sp>
        <p:nvSpPr>
          <p:cNvPr id="157" name="Central tolerance of the immune system = Negative Selection process (Kyewski &amp; Klein,2006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Central tolerance of the immune system = Negative Selection process</a:t>
            </a:r>
            <a:br/>
            <a:r>
              <a:rPr sz="2200" b="1"/>
              <a:t>(Kyewski &amp; Klein,2006)</a:t>
            </a:r>
          </a:p>
          <a:p>
            <a:r>
              <a:t>Developing T-Cells -&gt; exposed to TRAs in thymus -&gt; binding cells apoptosis</a:t>
            </a:r>
          </a:p>
          <a:p>
            <a:r>
              <a:t>Defect: Auto immune diseases, e.g. Diabetes Type I</a:t>
            </a:r>
            <a:br/>
            <a:r>
              <a:rPr sz="2200" b="1"/>
              <a:t>(Atkinson, Eisenbarth, Michels, 2014)</a:t>
            </a:r>
            <a:r>
              <a:t> </a:t>
            </a:r>
          </a:p>
          <a:p>
            <a:endParaRPr/>
          </a:p>
          <a:p>
            <a:r>
              <a:t>Application: Tumor Marker, Immunotherapy</a:t>
            </a:r>
            <a:br/>
            <a:r>
              <a:rPr sz="2200" b="1"/>
              <a:t>(Hong, 2014)</a:t>
            </a:r>
            <a:r>
              <a:rPr sz="2200" b="1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sz="2200" b="1"/>
              <a:t>(Mahmoud,2018)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RA-gene t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TRA-gene table</a:t>
            </a:r>
          </a:p>
        </p:txBody>
      </p:sp>
      <p:pic>
        <p:nvPicPr>
          <p:cNvPr id="160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34608" y="5977566"/>
            <a:ext cx="8030534" cy="70689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4493" y="5977566"/>
            <a:ext cx="7475795" cy="7068949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162" name="tra.2014.human.5x.table"/>
          <p:cNvGraphicFramePr/>
          <p:nvPr/>
        </p:nvGraphicFramePr>
        <p:xfrm>
          <a:off x="2366816" y="2275970"/>
          <a:ext cx="19650361" cy="2810808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2237214"/>
                <a:gridCol w="2214386"/>
                <a:gridCol w="1598010"/>
                <a:gridCol w="1227663"/>
                <a:gridCol w="1340870"/>
                <a:gridCol w="1399742"/>
                <a:gridCol w="1008298"/>
                <a:gridCol w="1553956"/>
                <a:gridCol w="1506901"/>
                <a:gridCol w="3891631"/>
                <a:gridCol w="1671690"/>
              </a:tblGrid>
              <a:tr h="463143">
                <a:tc gridSpan="11">
                  <a:txBody>
                    <a:bodyPr/>
                    <a:lstStyle/>
                    <a:p>
                      <a:pPr defTabSz="457200">
                        <a:spcBef>
                          <a:spcPts val="600"/>
                        </a:spcBef>
                        <a:defRPr sz="1800" b="0"/>
                      </a:pPr>
                      <a:r>
                        <a:rPr sz="1900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tra.2014.human.5x.table</a:t>
                      </a:r>
                    </a:p>
                  </a:txBody>
                  <a:tcPr marL="50800" marR="50800" marT="50800" marB="50800" anchor="ctr" horzOverflow="overflow">
                    <a:lnL/>
                    <a:lnR/>
                    <a:lnT/>
                    <a:lnB w="4445">
                      <a:solidFill>
                        <a:srgbClr val="000000"/>
                      </a:solidFill>
                      <a:miter lim="400000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</a:tr>
              <a:tr h="1173541">
                <a:tc>
                  <a:txBody>
                    <a:bodyPr/>
                    <a:lstStyle/>
                    <a:p>
                      <a:pPr algn="l" defTabSz="457200">
                        <a:defRPr sz="1800" b="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ensembl.transcript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ensembl.gene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gene.symbol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entrezID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refseqID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unigeneID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chrom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startsite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tiss.number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tissues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max.tissue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 w="4445">
                      <a:solidFill>
                        <a:srgbClr val="000000"/>
                      </a:solidFill>
                      <a:miter lim="400000"/>
                    </a:lnT>
                    <a:lnB>
                      <a:solidFill>
                        <a:srgbClr val="000000"/>
                      </a:solidFill>
                      <a:miter lim="400000"/>
                    </a:lnB>
                    <a:solidFill>
                      <a:srgbClr val="BEC0BF"/>
                    </a:solidFill>
                  </a:tcPr>
                </a:tc>
              </a:tr>
              <a:tr h="1174124">
                <a:tc>
                  <a:txBody>
                    <a:bodyPr/>
                    <a:lstStyle/>
                    <a:p>
                      <a:pPr algn="l" defTabSz="457200">
                        <a:defRPr sz="1800" b="0"/>
                      </a:pPr>
                      <a:r>
                        <a:rPr b="1"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ENST00000004103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ENSG00000002933</a:t>
                      </a:r>
                    </a:p>
                  </a:txBody>
                  <a:tcPr marL="50800" marR="50800" marT="50800" marB="50800" horzOverflow="overflow">
                    <a:lnL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TMEM176A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55365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Hs.647116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Hs.647116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7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150497491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r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PB-CD14+Monocytes/Liver/kidney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Liver</a:t>
                      </a:r>
                    </a:p>
                  </a:txBody>
                  <a:tcPr marL="50800" marR="50800" marT="50800" marB="50800" horzOverflow="overflow">
                    <a:lnL w="4445">
                      <a:solidFill>
                        <a:srgbClr val="000000"/>
                      </a:solidFill>
                      <a:miter lim="400000"/>
                    </a:lnL>
                    <a:lnR w="4445">
                      <a:solidFill>
                        <a:srgbClr val="000000"/>
                      </a:solidFill>
                      <a:miter lim="400000"/>
                    </a:lnR>
                    <a:lnT>
                      <a:solidFill>
                        <a:srgbClr val="000000"/>
                      </a:solidFill>
                      <a:miter lim="400000"/>
                    </a:lnT>
                    <a:lnB w="4445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63" name="Dinkelacker, 2007…"/>
          <p:cNvSpPr txBox="1"/>
          <p:nvPr/>
        </p:nvSpPr>
        <p:spPr>
          <a:xfrm>
            <a:off x="10898365" y="12374095"/>
            <a:ext cx="2587270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200" b="1"/>
            </a:pPr>
            <a:r>
              <a:t>Dinkelacker, 2007</a:t>
            </a:r>
          </a:p>
          <a:p>
            <a:pPr>
              <a:defRPr sz="2200" b="1"/>
            </a:pPr>
            <a:r>
              <a:t>Dinkelacker, 2019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atas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Dataset</a:t>
            </a:r>
          </a:p>
        </p:txBody>
      </p:sp>
      <p:sp>
        <p:nvSpPr>
          <p:cNvPr id="166" name="What did we choose, why did we choose i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What did we choose, why did we choose it</a:t>
            </a:r>
          </a:p>
        </p:txBody>
      </p:sp>
      <p:sp>
        <p:nvSpPr>
          <p:cNvPr id="167" name="Background Pape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e-DE" dirty="0" err="1"/>
              <a:t>Irie</a:t>
            </a:r>
            <a:r>
              <a:rPr lang="de-DE" dirty="0"/>
              <a:t>, N., &amp; </a:t>
            </a:r>
            <a:r>
              <a:rPr lang="de-DE" dirty="0" err="1"/>
              <a:t>Kuratani</a:t>
            </a:r>
            <a:r>
              <a:rPr lang="de-DE" dirty="0"/>
              <a:t>, S. (2011). </a:t>
            </a:r>
            <a:r>
              <a:rPr lang="de-DE" dirty="0" err="1"/>
              <a:t>Comparative</a:t>
            </a:r>
            <a:r>
              <a:rPr lang="de-DE" dirty="0"/>
              <a:t> </a:t>
            </a:r>
            <a:r>
              <a:rPr lang="de-DE" dirty="0" err="1"/>
              <a:t>transcriptome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reveals</a:t>
            </a:r>
            <a:r>
              <a:rPr lang="de-DE" dirty="0"/>
              <a:t> </a:t>
            </a:r>
            <a:r>
              <a:rPr lang="de-DE" dirty="0" err="1"/>
              <a:t>vertebrate</a:t>
            </a:r>
            <a:r>
              <a:rPr lang="de-DE" dirty="0"/>
              <a:t> </a:t>
            </a:r>
            <a:r>
              <a:rPr lang="de-DE" dirty="0" err="1"/>
              <a:t>phylotypic</a:t>
            </a:r>
            <a:r>
              <a:rPr lang="de-DE" dirty="0"/>
              <a:t> </a:t>
            </a:r>
            <a:r>
              <a:rPr lang="de-DE" dirty="0" err="1"/>
              <a:t>period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organogenesis</a:t>
            </a:r>
            <a:r>
              <a:rPr lang="de-DE" dirty="0"/>
              <a:t>. </a:t>
            </a:r>
            <a:r>
              <a:rPr lang="de-DE" i="1" dirty="0"/>
              <a:t>Nature </a:t>
            </a:r>
            <a:r>
              <a:rPr lang="de-DE" i="1" dirty="0" err="1"/>
              <a:t>communications</a:t>
            </a:r>
            <a:r>
              <a:rPr lang="de-DE" dirty="0"/>
              <a:t>, </a:t>
            </a:r>
            <a:r>
              <a:rPr lang="de-DE" i="1" dirty="0"/>
              <a:t>2</a:t>
            </a:r>
            <a:r>
              <a:rPr lang="de-DE" dirty="0"/>
              <a:t>, 248. https://</a:t>
            </a:r>
            <a:r>
              <a:rPr lang="de-DE" dirty="0" smtClean="0"/>
              <a:t>doi.org/10.1038/ncomms1248</a:t>
            </a:r>
          </a:p>
          <a:p>
            <a:r>
              <a:rPr dirty="0" smtClean="0"/>
              <a:t>Gene </a:t>
            </a:r>
            <a:r>
              <a:rPr dirty="0"/>
              <a:t>Expression in </a:t>
            </a:r>
            <a:r>
              <a:rPr lang="en-US" dirty="0" smtClean="0"/>
              <a:t>mouse</a:t>
            </a:r>
            <a:r>
              <a:rPr dirty="0" smtClean="0"/>
              <a:t> </a:t>
            </a:r>
            <a:r>
              <a:rPr dirty="0"/>
              <a:t>embryo development</a:t>
            </a:r>
          </a:p>
          <a:p>
            <a:r>
              <a:rPr dirty="0"/>
              <a:t>Intervals</a:t>
            </a:r>
            <a:r>
              <a:rPr dirty="0" smtClean="0"/>
              <a:t>:</a:t>
            </a:r>
            <a:r>
              <a:rPr lang="de-DE" dirty="0"/>
              <a:t> E7.5, E8.5, E9.5, E10.5, E12.5, E14.5, E16.5, </a:t>
            </a:r>
            <a:r>
              <a:rPr lang="de-DE" dirty="0" smtClean="0"/>
              <a:t>E18.5 (</a:t>
            </a:r>
            <a:r>
              <a:rPr lang="de-DE" dirty="0" err="1" smtClean="0"/>
              <a:t>days</a:t>
            </a:r>
            <a:r>
              <a:rPr lang="de-DE" dirty="0" smtClean="0"/>
              <a:t> after </a:t>
            </a:r>
            <a:r>
              <a:rPr lang="de-DE" dirty="0" err="1" smtClean="0"/>
              <a:t>mating</a:t>
            </a:r>
            <a:r>
              <a:rPr lang="de-DE" dirty="0" smtClean="0"/>
              <a:t>)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en-US" dirty="0" err="1" smtClean="0"/>
              <a:t>containig</a:t>
            </a:r>
            <a:r>
              <a:rPr lang="de-DE" dirty="0" smtClean="0"/>
              <a:t> 2-3 </a:t>
            </a:r>
            <a:r>
              <a:rPr lang="de-DE" dirty="0" err="1" smtClean="0"/>
              <a:t>samples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RNA </a:t>
            </a:r>
            <a:r>
              <a:rPr lang="de-DE" dirty="0" err="1" smtClean="0"/>
              <a:t>of</a:t>
            </a:r>
            <a:r>
              <a:rPr lang="de-DE" dirty="0" smtClean="0"/>
              <a:t> multiple </a:t>
            </a:r>
            <a:r>
              <a:rPr lang="de-DE" dirty="0" err="1" smtClean="0"/>
              <a:t>whole</a:t>
            </a:r>
            <a:r>
              <a:rPr lang="de-DE" dirty="0" smtClean="0"/>
              <a:t> </a:t>
            </a:r>
            <a:r>
              <a:rPr lang="de-DE" dirty="0" err="1" smtClean="0"/>
              <a:t>embyos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Microarray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Microarrays</a:t>
            </a:r>
          </a:p>
        </p:txBody>
      </p:sp>
      <p:sp>
        <p:nvSpPr>
          <p:cNvPr id="170" name="Gene Chip that reads gene expression in form of RN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Gene Chip that reads gene expression in form of RNA</a:t>
            </a:r>
          </a:p>
          <a:p>
            <a:r>
              <a:rPr dirty="0"/>
              <a:t>RNA -&gt; cDNA -&gt; labelling -&gt; </a:t>
            </a:r>
            <a:r>
              <a:rPr dirty="0" err="1"/>
              <a:t>Hybridisation</a:t>
            </a:r>
            <a:r>
              <a:rPr dirty="0"/>
              <a:t> -&gt; Scanning -&gt; </a:t>
            </a:r>
            <a:r>
              <a:rPr b="1" dirty="0">
                <a:solidFill>
                  <a:schemeClr val="accent2"/>
                </a:solidFill>
              </a:rPr>
              <a:t>Data Acquisition</a:t>
            </a:r>
          </a:p>
          <a:p>
            <a:r>
              <a:rPr dirty="0"/>
              <a:t>Labelling via biotin or Fluorescence</a:t>
            </a:r>
          </a:p>
          <a:p>
            <a:r>
              <a:rPr dirty="0"/>
              <a:t>Brand of chip</a:t>
            </a:r>
            <a:r>
              <a:rPr dirty="0" smtClean="0"/>
              <a:t>:</a:t>
            </a:r>
            <a:r>
              <a:rPr lang="de-DE" dirty="0" smtClean="0"/>
              <a:t> </a:t>
            </a:r>
            <a:r>
              <a:rPr lang="en-US" dirty="0" err="1"/>
              <a:t>Affymetrix</a:t>
            </a:r>
            <a:r>
              <a:rPr lang="en-US" dirty="0"/>
              <a:t> Mouse Genome 430 2.0 Array</a:t>
            </a:r>
            <a:endParaRPr dirty="0"/>
          </a:p>
        </p:txBody>
      </p:sp>
      <p:pic>
        <p:nvPicPr>
          <p:cNvPr id="171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14145" y="8243269"/>
            <a:ext cx="7482312" cy="420594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Internal Quality Control"/>
          <p:cNvSpPr txBox="1"/>
          <p:nvPr/>
        </p:nvSpPr>
        <p:spPr>
          <a:xfrm>
            <a:off x="10097262" y="11082508"/>
            <a:ext cx="4189477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 b="1"/>
            </a:lvl1pPr>
          </a:lstStyle>
          <a:p>
            <a:r>
              <a:rPr dirty="0"/>
              <a:t>Internal Quality Control</a:t>
            </a:r>
          </a:p>
        </p:txBody>
      </p:sp>
      <p:sp>
        <p:nvSpPr>
          <p:cNvPr id="173" name="Pfeil"/>
          <p:cNvSpPr/>
          <p:nvPr/>
        </p:nvSpPr>
        <p:spPr>
          <a:xfrm>
            <a:off x="18247418" y="10738977"/>
            <a:ext cx="625710" cy="584201"/>
          </a:xfrm>
          <a:prstGeom prst="rightArrow">
            <a:avLst>
              <a:gd name="adj1" fmla="val 32000"/>
              <a:gd name="adj2" fmla="val 68547"/>
            </a:avLst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Early organ development in ? embryo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Early organ development in </a:t>
            </a:r>
            <a:r>
              <a:rPr lang="de-DE" dirty="0" err="1" smtClean="0"/>
              <a:t>mouse</a:t>
            </a:r>
            <a:r>
              <a:rPr dirty="0" smtClean="0"/>
              <a:t> </a:t>
            </a:r>
            <a:r>
              <a:rPr dirty="0"/>
              <a:t>embryo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Metho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Methods</a:t>
            </a:r>
          </a:p>
        </p:txBody>
      </p:sp>
      <p:sp>
        <p:nvSpPr>
          <p:cNvPr id="178" name="RNA degradation plot for quality control…"/>
          <p:cNvSpPr txBox="1">
            <a:spLocks noGrp="1"/>
          </p:cNvSpPr>
          <p:nvPr>
            <p:ph type="body" idx="1"/>
          </p:nvPr>
        </p:nvSpPr>
        <p:spPr>
          <a:xfrm>
            <a:off x="1270000" y="2422254"/>
            <a:ext cx="21844000" cy="10277746"/>
          </a:xfrm>
          <a:prstGeom prst="rect">
            <a:avLst/>
          </a:prstGeom>
        </p:spPr>
        <p:txBody>
          <a:bodyPr/>
          <a:lstStyle/>
          <a:p>
            <a:r>
              <a:t>RNA degradation plot for quality control</a:t>
            </a:r>
          </a:p>
          <a:p>
            <a:r>
              <a:t>VSNrma Normalisation</a:t>
            </a:r>
          </a:p>
          <a:p>
            <a:r>
              <a:t>Boxplot before and after normalisation </a:t>
            </a:r>
          </a:p>
          <a:p>
            <a:r>
              <a:t>If necessary Quantile normalisation </a:t>
            </a:r>
          </a:p>
          <a:p>
            <a:r>
              <a:t>Scatter plot to control chip quality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Folientite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1" name="Folien-Untertitel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Clean Data: Correctly assign gene names to Microarray dataset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Clean Data: Correctly assign gene names to Microarray dataset </a:t>
            </a:r>
          </a:p>
          <a:p>
            <a:r>
              <a:t>New table with genes of low variance removed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hipwise Quality Contr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Chipwise Quality Control</a:t>
            </a:r>
          </a:p>
        </p:txBody>
      </p:sp>
      <p:sp>
        <p:nvSpPr>
          <p:cNvPr id="185" name="Maybe, we can try this out for a few chips and include some exampl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Maybe, we can try this out for a few chips and include some examples</a:t>
            </a:r>
          </a:p>
          <a:p>
            <a:r>
              <a:t>Single cell control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351</Words>
  <Application>Microsoft Office PowerPoint</Application>
  <PresentationFormat>Benutzerdefiniert</PresentationFormat>
  <Paragraphs>101</Paragraphs>
  <Slides>13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31_ColorGradientLight</vt:lpstr>
      <vt:lpstr>Project Proposal</vt:lpstr>
      <vt:lpstr>TRAs</vt:lpstr>
      <vt:lpstr>TRA-gene table</vt:lpstr>
      <vt:lpstr>Dataset</vt:lpstr>
      <vt:lpstr>Microarrays</vt:lpstr>
      <vt:lpstr>PowerPoint-Präsentation</vt:lpstr>
      <vt:lpstr>Methods</vt:lpstr>
      <vt:lpstr>PowerPoint-Präsentation</vt:lpstr>
      <vt:lpstr>Chipwise Quality Control</vt:lpstr>
      <vt:lpstr>PowerPoint-Präsentation</vt:lpstr>
      <vt:lpstr>Timeline</vt:lpstr>
      <vt:lpstr>Timeline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cp:lastModifiedBy>Nina</cp:lastModifiedBy>
  <cp:revision>6</cp:revision>
  <dcterms:modified xsi:type="dcterms:W3CDTF">2022-05-14T18:00:00Z</dcterms:modified>
</cp:coreProperties>
</file>